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76" r:id="rId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60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4B1297-FCEE-80A5-AB75-47459746F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A2658B-C92F-6FD0-7328-950CC4667C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F06016-9228-D9F3-8902-F322D2EBD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08457B-D859-ABF7-983D-E9432188F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008055-0744-3861-7ADB-3F6D51227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1745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ACEA41-ADE7-4918-C371-0C5A1EC0C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67B3037-B6DC-BAC1-4717-996066A772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79882D-F62B-EF78-9FFA-6B005E156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121B7B-4812-461C-755A-8E3E9731C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B6D134-8171-8F39-4C6C-3DEB033A5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3799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87D3413-97B0-EAB3-8519-ADE3BDD82D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DA29913-9739-C7BB-7AFF-9DAC38759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C75B9-AAE8-F1D1-CFDC-3B73773E5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950B4E-CA2E-13F7-F3F2-3E57D748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0C8A14-6472-1358-8789-4884CBD4A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24080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A05B83-6D24-299F-29BA-BFF5D93B8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79ACD0-C3D9-2731-0E25-338892E342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340419-E16B-51A2-43DF-734CC5681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B64251-D726-6C09-0458-2921D1B9B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F93FF6-0DD0-AE66-3E2B-CF10CFB58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9193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89C07E-C1BC-B9DC-5FE6-675FB35FA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C1EAB2-4496-78EE-5939-45F18F6F5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94E1E6-6780-9906-2413-92E614388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CB068C-6265-F1D4-70C5-C1D247BB6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501CF7-9B29-33F6-6617-F645625BF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2781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6E690E-A10E-84B9-1E63-9ED59FD30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B5E50D-4258-3AFE-6399-CD6C161D4F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E2777CA-CFDE-6A6E-E0F9-5F37F8CE6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EA8932E-ECFC-F19C-3526-831A938F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AE3A71-4292-039D-FCC6-CDB5DE78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73C008-BBB6-6B36-1221-75C364911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1798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3452BF-8499-4056-3BD9-9BC11F31D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62A3DF-74BF-774D-B3E0-D9CDAD699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AF82CD4-B9DE-4488-CFBF-973F0BA08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E198C87-02E6-4D3C-3EBF-3DA07848B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7396A09-4BE6-928D-54C0-4C75549AF6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0595545-FAA3-3880-4A4D-4958D1CB3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AC29D5B-AA75-D063-E8B9-1F999F9DC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BDCB81F-F999-B824-FB3F-B5CD3AB7A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79187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30A897-8023-2968-5EDD-4C570418B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075B4A1-1538-5E89-BAA0-58FAFDAB6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6402294-7709-AE59-649C-FF207F33F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4C6CA15-32F7-F7E4-88A1-E14E251E1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87741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86E10D6-C1D8-187D-724C-E7A8B528C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C6EFEF0-9BBF-C52A-53F6-ABF6D5E66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15EE0A2-C1B3-4959-EA15-ECA62D2E8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4989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C3D338-B942-89BD-0FB6-D8A6C45FD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421048-1C6F-A592-02F8-7D8D4CD85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1A622FE-3603-3739-4FF2-31A38938B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2B72B3-FFB6-5444-DFF1-BC15DBC56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436EB8-1FC0-B083-A745-41E18879A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B4EBCC0-59AB-C0C9-D739-4238C7785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5675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4C4471-2E11-7F60-661C-B62931247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611163D-50EA-9C84-3196-0033BAD748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BAC5181-4870-4FBA-0C06-56E8589DC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ADD6EB-455E-EF00-1944-3DBE1B77F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9B6CFC-62EF-7D01-189B-D6F3F7A6A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6923372-D62E-080B-FB6C-8961A9A7B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6148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D0E76F8-D873-D68D-8A9F-3A4E5ED9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FE69B2-3082-9490-18A8-55D9A76EF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EFF204-440E-47C3-9242-D11076AF7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527256-8290-4E57-8E6B-A67AFFC3853A}" type="datetimeFigureOut">
              <a:rPr lang="es-CO" smtClean="0"/>
              <a:t>24/11/2025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5546F-EB6E-D5EF-3116-FF0F18D342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15E159-F183-8C71-FAA7-2F45C40939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8A1DE97-FA61-4BBD-8551-4E7389294E4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3668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9F77C-72A4-B13E-480C-E5356D336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F5C31691-AB96-4DF9-249A-E0923F82889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7000"/>
            <a:ext cx="6858001" cy="12192003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AD5507C7-AF7F-4487-4595-6706EC9437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" y="6162432"/>
            <a:ext cx="8058916" cy="695568"/>
          </a:xfrm>
          <a:prstGeom prst="rect">
            <a:avLst/>
          </a:prstGeom>
          <a:solidFill>
            <a:srgbClr val="90BC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36F600B-11E7-07C8-CFB0-628F88D350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36080" y="6534786"/>
            <a:ext cx="5455920" cy="323214"/>
          </a:xfrm>
          <a:prstGeom prst="rect">
            <a:avLst/>
          </a:prstGeom>
          <a:solidFill>
            <a:srgbClr val="2DB1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729D87FE-DEC5-A783-E192-C3FB3A16BA5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1034" y="6134439"/>
            <a:ext cx="1884401" cy="323214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6C6684EB-787D-1E1F-99B1-5969BC38FA0C}"/>
              </a:ext>
            </a:extLst>
          </p:cNvPr>
          <p:cNvGrpSpPr/>
          <p:nvPr/>
        </p:nvGrpSpPr>
        <p:grpSpPr>
          <a:xfrm>
            <a:off x="2228899" y="1535676"/>
            <a:ext cx="525039" cy="623834"/>
            <a:chOff x="0" y="0"/>
            <a:chExt cx="525039" cy="624205"/>
          </a:xfrm>
        </p:grpSpPr>
        <p:cxnSp>
          <p:nvCxnSpPr>
            <p:cNvPr id="4" name="Conector recto 3">
              <a:extLst>
                <a:ext uri="{FF2B5EF4-FFF2-40B4-BE49-F238E27FC236}">
                  <a16:creationId xmlns:a16="http://schemas.microsoft.com/office/drawing/2014/main" id="{8748BA8E-767F-953F-4B25-0B3730C85612}"/>
                </a:ext>
              </a:extLst>
            </p:cNvPr>
            <p:cNvCxnSpPr/>
            <p:nvPr/>
          </p:nvCxnSpPr>
          <p:spPr>
            <a:xfrm>
              <a:off x="0" y="330740"/>
              <a:ext cx="525039" cy="381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Conector recto 4">
              <a:extLst>
                <a:ext uri="{FF2B5EF4-FFF2-40B4-BE49-F238E27FC236}">
                  <a16:creationId xmlns:a16="http://schemas.microsoft.com/office/drawing/2014/main" id="{48DAE01F-05A0-6B43-1272-1F72E325E1CC}"/>
                </a:ext>
              </a:extLst>
            </p:cNvPr>
            <p:cNvCxnSpPr/>
            <p:nvPr/>
          </p:nvCxnSpPr>
          <p:spPr>
            <a:xfrm flipV="1">
              <a:off x="522942" y="0"/>
              <a:ext cx="0" cy="62420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Cuadro de texto 2">
            <a:extLst>
              <a:ext uri="{FF2B5EF4-FFF2-40B4-BE49-F238E27FC236}">
                <a16:creationId xmlns:a16="http://schemas.microsoft.com/office/drawing/2014/main" id="{E2965CD9-48D0-60D4-A49C-8970C24D2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9941" y="1250666"/>
            <a:ext cx="831946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ot="0" vert="horz" wrap="square" lIns="91440" tIns="45720" rIns="91440" bIns="45720" anchor="t" anchorCtr="0">
            <a:spAutoFit/>
          </a:bodyPr>
          <a:lstStyle/>
          <a:p>
            <a:r>
              <a:rPr lang="es-ES" sz="2000" b="1" dirty="0">
                <a:solidFill>
                  <a:srgbClr val="2DB1DB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MISIÓN</a:t>
            </a:r>
            <a:endParaRPr lang="es-CO" sz="2000" b="1" dirty="0">
              <a:solidFill>
                <a:srgbClr val="2DB1DB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dirty="0">
                <a:solidFill>
                  <a:srgbClr val="7F7F7F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“Mejoramos la calidad de vida en Santa Marta, mediante la gestión eficiente de los servicios públicos con responsabilidad, honestidad y transparencia, de manera sostenible para todos.”</a:t>
            </a:r>
            <a:endParaRPr lang="es-CO" dirty="0">
              <a:solidFill>
                <a:srgbClr val="7F7F7F"/>
              </a:solidFill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38642E8E-F789-2A19-C868-B8C011C76074}"/>
              </a:ext>
            </a:extLst>
          </p:cNvPr>
          <p:cNvGrpSpPr/>
          <p:nvPr/>
        </p:nvGrpSpPr>
        <p:grpSpPr>
          <a:xfrm>
            <a:off x="2228797" y="4007771"/>
            <a:ext cx="524979" cy="623550"/>
            <a:chOff x="0" y="0"/>
            <a:chExt cx="524979" cy="624205"/>
          </a:xfrm>
        </p:grpSpPr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843FC607-9E3A-2F0D-AC31-F528AC7A5539}"/>
                </a:ext>
              </a:extLst>
            </p:cNvPr>
            <p:cNvCxnSpPr/>
            <p:nvPr/>
          </p:nvCxnSpPr>
          <p:spPr>
            <a:xfrm>
              <a:off x="0" y="330740"/>
              <a:ext cx="524979" cy="381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>
              <a:extLst>
                <a:ext uri="{FF2B5EF4-FFF2-40B4-BE49-F238E27FC236}">
                  <a16:creationId xmlns:a16="http://schemas.microsoft.com/office/drawing/2014/main" id="{2C5460A3-4315-388D-872F-14C4638392F2}"/>
                </a:ext>
              </a:extLst>
            </p:cNvPr>
            <p:cNvCxnSpPr/>
            <p:nvPr/>
          </p:nvCxnSpPr>
          <p:spPr>
            <a:xfrm flipV="1">
              <a:off x="522942" y="0"/>
              <a:ext cx="0" cy="624205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Cuadro de texto 2">
            <a:extLst>
              <a:ext uri="{FF2B5EF4-FFF2-40B4-BE49-F238E27FC236}">
                <a16:creationId xmlns:a16="http://schemas.microsoft.com/office/drawing/2014/main" id="{50830AD7-B219-B2A1-98E9-316055B69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9941" y="3722473"/>
            <a:ext cx="8319463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rot="0" vert="horz" wrap="square" lIns="91440" tIns="45720" rIns="91440" bIns="45720" anchor="t" anchorCtr="0">
            <a:spAutoFit/>
          </a:bodyPr>
          <a:lstStyle/>
          <a:p>
            <a:r>
              <a:rPr lang="es-ES" sz="2000" b="1" dirty="0">
                <a:solidFill>
                  <a:srgbClr val="2DB1DB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VISIÓN</a:t>
            </a:r>
            <a:endParaRPr lang="es-CO" sz="2000" b="1" dirty="0">
              <a:solidFill>
                <a:srgbClr val="2DB1DB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MX" dirty="0">
                <a:solidFill>
                  <a:srgbClr val="7F7F7F"/>
                </a:solidFill>
                <a:effectLst/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“Ser líderes en la transformación de los servicios públicos, garantizando la sostenibilidad y eficiencia operativa, contribuyendo al bienestar social en Santa Marta.”</a:t>
            </a:r>
            <a:endParaRPr lang="es-CO" dirty="0">
              <a:solidFill>
                <a:srgbClr val="7F7F7F"/>
              </a:solidFill>
              <a:effectLst/>
              <a:latin typeface="Montserrat" panose="000005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DDA14B22-2D53-9078-27DA-683ED3B42FB0}"/>
              </a:ext>
            </a:extLst>
          </p:cNvPr>
          <p:cNvGrpSpPr>
            <a:grpSpLocks noChangeAspect="1"/>
          </p:cNvGrpSpPr>
          <p:nvPr/>
        </p:nvGrpSpPr>
        <p:grpSpPr>
          <a:xfrm>
            <a:off x="1333730" y="1500071"/>
            <a:ext cx="925997" cy="747585"/>
            <a:chOff x="1986875" y="2380923"/>
            <a:chExt cx="925997" cy="747585"/>
          </a:xfrm>
        </p:grpSpPr>
        <p:sp>
          <p:nvSpPr>
            <p:cNvPr id="19" name="Flecha: pentágono 18">
              <a:extLst>
                <a:ext uri="{FF2B5EF4-FFF2-40B4-BE49-F238E27FC236}">
                  <a16:creationId xmlns:a16="http://schemas.microsoft.com/office/drawing/2014/main" id="{B076D8CF-A5B6-AC8A-CB5A-033D27CBA55F}"/>
                </a:ext>
              </a:extLst>
            </p:cNvPr>
            <p:cNvSpPr/>
            <p:nvPr/>
          </p:nvSpPr>
          <p:spPr>
            <a:xfrm>
              <a:off x="1986875" y="2380923"/>
              <a:ext cx="925997" cy="747585"/>
            </a:xfrm>
            <a:prstGeom prst="homePlate">
              <a:avLst>
                <a:gd name="adj" fmla="val 27774"/>
              </a:avLst>
            </a:prstGeom>
            <a:solidFill>
              <a:srgbClr val="90BC3C"/>
            </a:solidFill>
            <a:ln>
              <a:solidFill>
                <a:srgbClr val="90BC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ES" sz="1200">
                <a:solidFill>
                  <a:srgbClr val="7F7F7F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0" name="Gráfico 32" descr="Cohete">
              <a:extLst>
                <a:ext uri="{FF2B5EF4-FFF2-40B4-BE49-F238E27FC236}">
                  <a16:creationId xmlns:a16="http://schemas.microsoft.com/office/drawing/2014/main" id="{009BC244-CC9A-4803-A556-1888E0477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00003" y="2478823"/>
              <a:ext cx="552309" cy="536496"/>
            </a:xfrm>
            <a:prstGeom prst="rect">
              <a:avLst/>
            </a:prstGeom>
          </p:spPr>
        </p:pic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5B17CD62-E179-117B-00B5-67A47F07DFE6}"/>
              </a:ext>
            </a:extLst>
          </p:cNvPr>
          <p:cNvGrpSpPr>
            <a:grpSpLocks noChangeAspect="1"/>
          </p:cNvGrpSpPr>
          <p:nvPr/>
        </p:nvGrpSpPr>
        <p:grpSpPr>
          <a:xfrm>
            <a:off x="1333730" y="3972183"/>
            <a:ext cx="925891" cy="747245"/>
            <a:chOff x="1986875" y="3681470"/>
            <a:chExt cx="925891" cy="747245"/>
          </a:xfrm>
        </p:grpSpPr>
        <p:sp>
          <p:nvSpPr>
            <p:cNvPr id="22" name="Flecha: pentágono 21">
              <a:extLst>
                <a:ext uri="{FF2B5EF4-FFF2-40B4-BE49-F238E27FC236}">
                  <a16:creationId xmlns:a16="http://schemas.microsoft.com/office/drawing/2014/main" id="{BC1602DF-C265-0DE3-DBD3-5DE417720DD8}"/>
                </a:ext>
              </a:extLst>
            </p:cNvPr>
            <p:cNvSpPr/>
            <p:nvPr/>
          </p:nvSpPr>
          <p:spPr>
            <a:xfrm>
              <a:off x="1986875" y="3681470"/>
              <a:ext cx="925891" cy="747245"/>
            </a:xfrm>
            <a:prstGeom prst="homePlate">
              <a:avLst>
                <a:gd name="adj" fmla="val 27774"/>
              </a:avLst>
            </a:prstGeom>
            <a:solidFill>
              <a:srgbClr val="90BC3C"/>
            </a:solidFill>
            <a:ln>
              <a:solidFill>
                <a:srgbClr val="90BC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ES" sz="1200">
                <a:solidFill>
                  <a:srgbClr val="7F7F7F"/>
                </a:solidFill>
                <a:effectLst/>
                <a:latin typeface="Gill Sans MT" panose="020B0502020104020203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23" name="Gráfico 33" descr="Objetivo">
              <a:extLst>
                <a:ext uri="{FF2B5EF4-FFF2-40B4-BE49-F238E27FC236}">
                  <a16:creationId xmlns:a16="http://schemas.microsoft.com/office/drawing/2014/main" id="{AFC52A22-6E64-3CBE-BDBF-AA9198DB2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100003" y="3765301"/>
              <a:ext cx="579581" cy="5795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1625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28E9B-4123-AC86-FCF8-392138017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2EEB4E80-875B-DA35-91BF-6F055EFC3BF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6999" y="-2667000"/>
            <a:ext cx="6858001" cy="12192003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6D179DD7-17B1-10C6-0944-E12C653E61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4" y="6162432"/>
            <a:ext cx="8058916" cy="695568"/>
          </a:xfrm>
          <a:prstGeom prst="rect">
            <a:avLst/>
          </a:prstGeom>
          <a:solidFill>
            <a:srgbClr val="90BC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EBC3FCD-7DBB-8E2A-2D03-DAD9C771F6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736080" y="6534786"/>
            <a:ext cx="5455920" cy="323214"/>
          </a:xfrm>
          <a:prstGeom prst="rect">
            <a:avLst/>
          </a:prstGeom>
          <a:solidFill>
            <a:srgbClr val="2DB1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A085C9EE-5BCE-CC0E-C56D-238E7B4C4EB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1034" y="6134439"/>
            <a:ext cx="1884401" cy="323214"/>
          </a:xfrm>
          <a:prstGeom prst="rect">
            <a:avLst/>
          </a:prstGeom>
        </p:spPr>
      </p:pic>
      <p:sp>
        <p:nvSpPr>
          <p:cNvPr id="2" name="Cuadro de texto 2">
            <a:extLst>
              <a:ext uri="{FF2B5EF4-FFF2-40B4-BE49-F238E27FC236}">
                <a16:creationId xmlns:a16="http://schemas.microsoft.com/office/drawing/2014/main" id="{A4043C0A-FBD3-7010-7B00-3CADFAEFB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07" y="1346356"/>
            <a:ext cx="2335446" cy="122341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1000">
                <a:solidFill>
                  <a:srgbClr val="00B0F0"/>
                </a:solidFill>
                <a:latin typeface="Gill Sans MT Condensed" panose="020B0506020104020203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CO" sz="1050" b="1" dirty="0">
                <a:solidFill>
                  <a:srgbClr val="90BC3C"/>
                </a:solidFill>
                <a:latin typeface="Montserrat" panose="00000500000000000000" pitchFamily="2" charset="0"/>
              </a:rPr>
              <a:t>RESPONSABILIDAD:</a:t>
            </a:r>
          </a:p>
          <a:p>
            <a:r>
              <a:rPr lang="es-CO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Este valor está representado en todos los que hacemos parte del equipo ESSMAR en aspectos como los siguientes: prontitud, sensatez, madurez y prudencia, asumiendo los objetivos de la institución como propios.</a:t>
            </a:r>
          </a:p>
        </p:txBody>
      </p:sp>
      <p:cxnSp>
        <p:nvCxnSpPr>
          <p:cNvPr id="6" name="Conector: angular 5">
            <a:extLst>
              <a:ext uri="{FF2B5EF4-FFF2-40B4-BE49-F238E27FC236}">
                <a16:creationId xmlns:a16="http://schemas.microsoft.com/office/drawing/2014/main" id="{0DEE9636-7EED-2AB6-1A75-D2DA706E59A7}"/>
              </a:ext>
            </a:extLst>
          </p:cNvPr>
          <p:cNvCxnSpPr>
            <a:cxnSpLocks/>
            <a:stCxn id="2" idx="3"/>
            <a:endCxn id="35" idx="1"/>
          </p:cNvCxnSpPr>
          <p:nvPr/>
        </p:nvCxnSpPr>
        <p:spPr>
          <a:xfrm>
            <a:off x="2969753" y="1958062"/>
            <a:ext cx="1607658" cy="817793"/>
          </a:xfrm>
          <a:prstGeom prst="bentConnector3">
            <a:avLst>
              <a:gd name="adj1" fmla="val 50000"/>
            </a:avLst>
          </a:prstGeom>
          <a:ln>
            <a:solidFill>
              <a:srgbClr val="90BC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 de texto 202">
            <a:extLst>
              <a:ext uri="{FF2B5EF4-FFF2-40B4-BE49-F238E27FC236}">
                <a16:creationId xmlns:a16="http://schemas.microsoft.com/office/drawing/2014/main" id="{39BAC49E-1B7F-BDED-4F79-69F4D1268B34}"/>
              </a:ext>
            </a:extLst>
          </p:cNvPr>
          <p:cNvSpPr txBox="1"/>
          <p:nvPr/>
        </p:nvSpPr>
        <p:spPr>
          <a:xfrm>
            <a:off x="3128829" y="391090"/>
            <a:ext cx="2668167" cy="66941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1000">
                <a:solidFill>
                  <a:srgbClr val="00B0F0"/>
                </a:solidFill>
                <a:latin typeface="Gill Sans MT Condensed" panose="020B0506020104020203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CO" sz="1050" b="1" dirty="0">
                <a:solidFill>
                  <a:srgbClr val="90BC3C"/>
                </a:solidFill>
                <a:latin typeface="Montserrat" panose="00000500000000000000" pitchFamily="2" charset="0"/>
              </a:rPr>
              <a:t>TRANSPARENCIA: </a:t>
            </a:r>
          </a:p>
          <a:p>
            <a:r>
              <a:rPr lang="es-MX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Actuamos de manera clara y abierta, garantizando el acceso a la información y la rendición de cuentas</a:t>
            </a:r>
            <a:r>
              <a:rPr lang="es-CO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26" name="Cuadro de texto 203">
            <a:extLst>
              <a:ext uri="{FF2B5EF4-FFF2-40B4-BE49-F238E27FC236}">
                <a16:creationId xmlns:a16="http://schemas.microsoft.com/office/drawing/2014/main" id="{7C48AB56-D803-C876-7BF9-42DDAC52F80A}"/>
              </a:ext>
            </a:extLst>
          </p:cNvPr>
          <p:cNvSpPr txBox="1"/>
          <p:nvPr/>
        </p:nvSpPr>
        <p:spPr>
          <a:xfrm>
            <a:off x="9087184" y="358504"/>
            <a:ext cx="2401801" cy="94641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defRPr sz="1000">
                <a:solidFill>
                  <a:srgbClr val="00B0F0"/>
                </a:solidFill>
                <a:latin typeface="Gill Sans MT Condensed" panose="020B0506020104020203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s-CO" sz="1050" b="1" dirty="0">
                <a:solidFill>
                  <a:srgbClr val="90BC3C"/>
                </a:solidFill>
                <a:latin typeface="Montserrat" panose="00000500000000000000" pitchFamily="2" charset="0"/>
              </a:rPr>
              <a:t>COMPROMISO: </a:t>
            </a:r>
          </a:p>
          <a:p>
            <a:r>
              <a:rPr lang="es-CO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Trabajamos comprometidos más allá de nuestro simple deber, generando siempre nuestro mayor esfuerzo consecuentes a la capacidad de la empresa.</a:t>
            </a:r>
          </a:p>
        </p:txBody>
      </p:sp>
      <p:cxnSp>
        <p:nvCxnSpPr>
          <p:cNvPr id="27" name="Conector: angular 26">
            <a:extLst>
              <a:ext uri="{FF2B5EF4-FFF2-40B4-BE49-F238E27FC236}">
                <a16:creationId xmlns:a16="http://schemas.microsoft.com/office/drawing/2014/main" id="{F09BF32A-FEC9-74DC-C0E9-3F428CC253C6}"/>
              </a:ext>
            </a:extLst>
          </p:cNvPr>
          <p:cNvCxnSpPr>
            <a:cxnSpLocks/>
            <a:stCxn id="24" idx="2"/>
            <a:endCxn id="35" idx="0"/>
          </p:cNvCxnSpPr>
          <p:nvPr/>
        </p:nvCxnSpPr>
        <p:spPr>
          <a:xfrm rot="16200000" flipH="1">
            <a:off x="3987925" y="1535492"/>
            <a:ext cx="1389913" cy="439936"/>
          </a:xfrm>
          <a:prstGeom prst="bentConnector3">
            <a:avLst>
              <a:gd name="adj1" fmla="val 50000"/>
            </a:avLst>
          </a:prstGeom>
          <a:ln>
            <a:solidFill>
              <a:srgbClr val="90BC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: angular 28">
            <a:extLst>
              <a:ext uri="{FF2B5EF4-FFF2-40B4-BE49-F238E27FC236}">
                <a16:creationId xmlns:a16="http://schemas.microsoft.com/office/drawing/2014/main" id="{766F39BB-E123-56D4-80F3-05EA4AE9195C}"/>
              </a:ext>
            </a:extLst>
          </p:cNvPr>
          <p:cNvCxnSpPr>
            <a:cxnSpLocks/>
            <a:stCxn id="26" idx="1"/>
            <a:endCxn id="19" idx="0"/>
          </p:cNvCxnSpPr>
          <p:nvPr/>
        </p:nvCxnSpPr>
        <p:spPr>
          <a:xfrm rot="10800000" flipV="1">
            <a:off x="7353680" y="831711"/>
            <a:ext cx="1733504" cy="1688080"/>
          </a:xfrm>
          <a:prstGeom prst="bentConnector2">
            <a:avLst/>
          </a:prstGeom>
          <a:ln>
            <a:solidFill>
              <a:srgbClr val="90BC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ángulo 29">
            <a:extLst>
              <a:ext uri="{FF2B5EF4-FFF2-40B4-BE49-F238E27FC236}">
                <a16:creationId xmlns:a16="http://schemas.microsoft.com/office/drawing/2014/main" id="{754402C9-7BE3-01C1-1BEE-C2B0A7DC8306}"/>
              </a:ext>
            </a:extLst>
          </p:cNvPr>
          <p:cNvSpPr/>
          <p:nvPr/>
        </p:nvSpPr>
        <p:spPr>
          <a:xfrm>
            <a:off x="9479073" y="1802458"/>
            <a:ext cx="2606812" cy="80791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1050" b="1">
                <a:solidFill>
                  <a:srgbClr val="90BC3C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HONESTIDAD: </a:t>
            </a:r>
          </a:p>
          <a:p>
            <a:r>
              <a:rPr lang="es-CO" sz="90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Nos comprometemos en actuar y desarrollar nuestra misión en un ambiente de transparencia, de cara a la verdad y en cumplimento a la ley.</a:t>
            </a: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B2BA3C0E-4F58-5E8F-6E18-B0AC2856CB50}"/>
              </a:ext>
            </a:extLst>
          </p:cNvPr>
          <p:cNvSpPr/>
          <p:nvPr/>
        </p:nvSpPr>
        <p:spPr>
          <a:xfrm>
            <a:off x="9606460" y="3568735"/>
            <a:ext cx="2191321" cy="80791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1050" b="1" dirty="0">
                <a:solidFill>
                  <a:srgbClr val="90BC3C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RESPETO: </a:t>
            </a:r>
          </a:p>
          <a:p>
            <a:r>
              <a:rPr lang="es-CO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Aceptamos y toleramos la diferencia, como principio base para una convivencia sana y pacífica.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E23E784F-F246-1A69-DBC7-F3C9FAA61E50}"/>
              </a:ext>
            </a:extLst>
          </p:cNvPr>
          <p:cNvSpPr/>
          <p:nvPr/>
        </p:nvSpPr>
        <p:spPr>
          <a:xfrm>
            <a:off x="8551921" y="4781589"/>
            <a:ext cx="2363384" cy="946413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1050" b="1" dirty="0">
                <a:solidFill>
                  <a:srgbClr val="90BC3C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DILIGENCIA: </a:t>
            </a:r>
          </a:p>
          <a:p>
            <a:r>
              <a:rPr lang="es-MX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Ejecutar las funciones con eficiencia, prontitud y alta calidad; Justicia: Actuar con equidad, imparcialidad y transparencia en todas las actuaciones.</a:t>
            </a:r>
            <a:endParaRPr lang="es-CO" sz="900" dirty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4DEDF8D0-3008-6EC8-1420-4A76B2731430}"/>
              </a:ext>
            </a:extLst>
          </p:cNvPr>
          <p:cNvSpPr/>
          <p:nvPr/>
        </p:nvSpPr>
        <p:spPr>
          <a:xfrm>
            <a:off x="2339963" y="4920088"/>
            <a:ext cx="3378982" cy="66941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1050" b="1" dirty="0">
                <a:solidFill>
                  <a:srgbClr val="90BC3C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RESILIENCIA: </a:t>
            </a:r>
          </a:p>
          <a:p>
            <a:r>
              <a:rPr lang="es-MX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Enfrentamos desafíos y dificultades con actitud positiva y capacidad de adaptación, manteniendo el compromiso con la mejora continua</a:t>
            </a:r>
            <a:r>
              <a:rPr lang="es-CO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52C983DC-000C-F32F-216F-5CB0D937AEF2}"/>
              </a:ext>
            </a:extLst>
          </p:cNvPr>
          <p:cNvSpPr/>
          <p:nvPr/>
        </p:nvSpPr>
        <p:spPr>
          <a:xfrm>
            <a:off x="181746" y="3554013"/>
            <a:ext cx="3007775" cy="66941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CO" sz="1050" b="1" dirty="0">
                <a:solidFill>
                  <a:srgbClr val="90BC3C"/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TRABAJO EN EQUIPO: </a:t>
            </a:r>
          </a:p>
          <a:p>
            <a:r>
              <a:rPr lang="es-MX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Fomentamos la cooperación, articulación y apoyo mutuo entre todas las áreas para alcanzar objetivos comunes</a:t>
            </a:r>
            <a:r>
              <a:rPr lang="es-CO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  <a:cs typeface="Times New Roman" panose="02020603050405020304" pitchFamily="18" charset="0"/>
              </a:rPr>
              <a:t>.</a:t>
            </a:r>
            <a:endParaRPr lang="es-CO" sz="1050" dirty="0">
              <a:solidFill>
                <a:schemeClr val="tx1">
                  <a:lumMod val="50000"/>
                  <a:lumOff val="50000"/>
                </a:schemeClr>
              </a:solidFill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35" name="Gráfico 204" descr="Planta">
            <a:extLst>
              <a:ext uri="{FF2B5EF4-FFF2-40B4-BE49-F238E27FC236}">
                <a16:creationId xmlns:a16="http://schemas.microsoft.com/office/drawing/2014/main" id="{94613DC9-840B-C533-8C34-012B708EB81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577411" y="2450417"/>
            <a:ext cx="650875" cy="6508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51C6BC2F-37E0-EBCB-6C69-EEA7A37C4AA4}"/>
              </a:ext>
            </a:extLst>
          </p:cNvPr>
          <p:cNvSpPr txBox="1"/>
          <p:nvPr/>
        </p:nvSpPr>
        <p:spPr>
          <a:xfrm>
            <a:off x="3932069" y="3030793"/>
            <a:ext cx="19415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VALORES</a:t>
            </a:r>
          </a:p>
          <a:p>
            <a:r>
              <a:rPr lang="es-ES" sz="1600" b="1" dirty="0">
                <a:solidFill>
                  <a:srgbClr val="90BC3C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tserrat" panose="00000500000000000000" pitchFamily="2" charset="0"/>
                <a:cs typeface="Times New Roman" panose="02020603050405020304" pitchFamily="18" charset="0"/>
              </a:rPr>
              <a:t>CORPORATIVOS</a:t>
            </a:r>
            <a:endParaRPr lang="es-CO" sz="1600" b="1" dirty="0">
              <a:solidFill>
                <a:srgbClr val="90BC3C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37" name="Conector: angular 36">
            <a:extLst>
              <a:ext uri="{FF2B5EF4-FFF2-40B4-BE49-F238E27FC236}">
                <a16:creationId xmlns:a16="http://schemas.microsoft.com/office/drawing/2014/main" id="{61B1ABFD-1EA5-6FDB-0DC6-0FB1DE01C257}"/>
              </a:ext>
            </a:extLst>
          </p:cNvPr>
          <p:cNvCxnSpPr>
            <a:cxnSpLocks/>
            <a:stCxn id="34" idx="3"/>
            <a:endCxn id="36" idx="1"/>
          </p:cNvCxnSpPr>
          <p:nvPr/>
        </p:nvCxnSpPr>
        <p:spPr>
          <a:xfrm flipV="1">
            <a:off x="3189521" y="3292403"/>
            <a:ext cx="742548" cy="596317"/>
          </a:xfrm>
          <a:prstGeom prst="bentConnector3">
            <a:avLst>
              <a:gd name="adj1" fmla="val 50000"/>
            </a:avLst>
          </a:prstGeom>
          <a:ln>
            <a:solidFill>
              <a:srgbClr val="90BC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: angular 37">
            <a:extLst>
              <a:ext uri="{FF2B5EF4-FFF2-40B4-BE49-F238E27FC236}">
                <a16:creationId xmlns:a16="http://schemas.microsoft.com/office/drawing/2014/main" id="{759E283D-D0DB-9B81-D694-E29FBA54078E}"/>
              </a:ext>
            </a:extLst>
          </p:cNvPr>
          <p:cNvCxnSpPr>
            <a:cxnSpLocks/>
            <a:stCxn id="33" idx="0"/>
            <a:endCxn id="36" idx="2"/>
          </p:cNvCxnSpPr>
          <p:nvPr/>
        </p:nvCxnSpPr>
        <p:spPr>
          <a:xfrm rot="5400000" flipH="1" flipV="1">
            <a:off x="3783114" y="3800354"/>
            <a:ext cx="1366075" cy="873394"/>
          </a:xfrm>
          <a:prstGeom prst="bentConnector3">
            <a:avLst>
              <a:gd name="adj1" fmla="val 50000"/>
            </a:avLst>
          </a:prstGeom>
          <a:ln>
            <a:solidFill>
              <a:srgbClr val="90BC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: angular 38">
            <a:extLst>
              <a:ext uri="{FF2B5EF4-FFF2-40B4-BE49-F238E27FC236}">
                <a16:creationId xmlns:a16="http://schemas.microsoft.com/office/drawing/2014/main" id="{A1D9CD03-AF95-0EF3-4547-5801254B1CC6}"/>
              </a:ext>
            </a:extLst>
          </p:cNvPr>
          <p:cNvCxnSpPr>
            <a:cxnSpLocks/>
            <a:endCxn id="32" idx="1"/>
          </p:cNvCxnSpPr>
          <p:nvPr/>
        </p:nvCxnSpPr>
        <p:spPr>
          <a:xfrm rot="16200000" flipH="1">
            <a:off x="7145223" y="3848098"/>
            <a:ext cx="1615156" cy="1198239"/>
          </a:xfrm>
          <a:prstGeom prst="bentConnector2">
            <a:avLst/>
          </a:prstGeom>
          <a:ln>
            <a:solidFill>
              <a:srgbClr val="90BC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: angular 39">
            <a:extLst>
              <a:ext uri="{FF2B5EF4-FFF2-40B4-BE49-F238E27FC236}">
                <a16:creationId xmlns:a16="http://schemas.microsoft.com/office/drawing/2014/main" id="{A39A48CA-500D-A45F-E074-313E4615C8AE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8145769" y="3590313"/>
            <a:ext cx="1460691" cy="382379"/>
          </a:xfrm>
          <a:prstGeom prst="bentConnector3">
            <a:avLst>
              <a:gd name="adj1" fmla="val 50000"/>
            </a:avLst>
          </a:prstGeom>
          <a:ln>
            <a:solidFill>
              <a:srgbClr val="90BC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: angular 40">
            <a:extLst>
              <a:ext uri="{FF2B5EF4-FFF2-40B4-BE49-F238E27FC236}">
                <a16:creationId xmlns:a16="http://schemas.microsoft.com/office/drawing/2014/main" id="{CBE8D04B-99A0-189D-681E-9D637FE58A61}"/>
              </a:ext>
            </a:extLst>
          </p:cNvPr>
          <p:cNvCxnSpPr>
            <a:cxnSpLocks/>
            <a:endCxn id="30" idx="1"/>
          </p:cNvCxnSpPr>
          <p:nvPr/>
        </p:nvCxnSpPr>
        <p:spPr>
          <a:xfrm flipV="1">
            <a:off x="8145769" y="2206415"/>
            <a:ext cx="1333304" cy="709765"/>
          </a:xfrm>
          <a:prstGeom prst="bentConnector3">
            <a:avLst>
              <a:gd name="adj1" fmla="val 50000"/>
            </a:avLst>
          </a:prstGeom>
          <a:ln>
            <a:solidFill>
              <a:srgbClr val="90BC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áfico 18" descr="Inteligencia artificial con relleno sólido">
            <a:extLst>
              <a:ext uri="{FF2B5EF4-FFF2-40B4-BE49-F238E27FC236}">
                <a16:creationId xmlns:a16="http://schemas.microsoft.com/office/drawing/2014/main" id="{2CE680D4-4BB8-3195-FCE8-B0D906D013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83409" y="2519791"/>
            <a:ext cx="540541" cy="5405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FE807D70-8AB9-F4D2-E17A-1948CE762078}"/>
              </a:ext>
            </a:extLst>
          </p:cNvPr>
          <p:cNvSpPr txBox="1"/>
          <p:nvPr/>
        </p:nvSpPr>
        <p:spPr>
          <a:xfrm>
            <a:off x="6149541" y="3016299"/>
            <a:ext cx="2359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0"/>
              </a:rPr>
              <a:t>VALORES</a:t>
            </a:r>
          </a:p>
          <a:p>
            <a:r>
              <a:rPr lang="es-ES" sz="1600" b="1" dirty="0">
                <a:solidFill>
                  <a:srgbClr val="90BC3C"/>
                </a:solidFill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  <a:latin typeface="Montserrat" panose="00000500000000000000" pitchFamily="2" charset="0"/>
                <a:cs typeface="Times New Roman" panose="02020603050405020304" pitchFamily="18" charset="0"/>
              </a:rPr>
              <a:t>SERVIDOR PÚBLICO</a:t>
            </a:r>
            <a:endParaRPr lang="es-CO" sz="1600" b="1" dirty="0">
              <a:solidFill>
                <a:srgbClr val="90BC3C"/>
              </a:solidFill>
              <a:effectLst>
                <a:outerShdw blurRad="50800" dist="38100" dir="2700000" algn="tl">
                  <a:srgbClr val="000000">
                    <a:alpha val="40000"/>
                  </a:srgbClr>
                </a:outerShdw>
              </a:effectLst>
              <a:latin typeface="Montserrat" panose="00000500000000000000" pitchFamily="2" charset="0"/>
              <a:cs typeface="Times New Roman" panose="02020603050405020304" pitchFamily="18" charset="0"/>
            </a:endParaRPr>
          </a:p>
        </p:txBody>
      </p: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62B631A8-2990-9B0A-6D5D-4159A82B44E3}"/>
              </a:ext>
            </a:extLst>
          </p:cNvPr>
          <p:cNvCxnSpPr/>
          <p:nvPr/>
        </p:nvCxnSpPr>
        <p:spPr>
          <a:xfrm>
            <a:off x="5504329" y="2790061"/>
            <a:ext cx="1380565" cy="0"/>
          </a:xfrm>
          <a:prstGeom prst="line">
            <a:avLst/>
          </a:prstGeom>
          <a:ln>
            <a:solidFill>
              <a:srgbClr val="90BC3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258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6" grpId="0"/>
      <p:bldP spid="30" grpId="0"/>
      <p:bldP spid="31" grpId="0"/>
      <p:bldP spid="32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263</Words>
  <Application>Microsoft Office PowerPoint</Application>
  <PresentationFormat>Panorámica</PresentationFormat>
  <Paragraphs>24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Aptos</vt:lpstr>
      <vt:lpstr>Aptos Display</vt:lpstr>
      <vt:lpstr>Arial</vt:lpstr>
      <vt:lpstr>Gill Sans MT</vt:lpstr>
      <vt:lpstr>Montserrat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Pedro Antonio Diaz Daconte</dc:creator>
  <cp:lastModifiedBy>Pedro Antonio Diaz Daconte</cp:lastModifiedBy>
  <cp:revision>1</cp:revision>
  <dcterms:created xsi:type="dcterms:W3CDTF">2025-11-24T21:15:55Z</dcterms:created>
  <dcterms:modified xsi:type="dcterms:W3CDTF">2025-11-24T21:16:38Z</dcterms:modified>
</cp:coreProperties>
</file>